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  <p:sldMasterId id="2147483765" r:id="rId2"/>
    <p:sldMasterId id="2147483782" r:id="rId3"/>
  </p:sldMasterIdLst>
  <p:notesMasterIdLst>
    <p:notesMasterId r:id="rId15"/>
  </p:notesMasterIdLst>
  <p:sldIdLst>
    <p:sldId id="1341" r:id="rId4"/>
    <p:sldId id="1373" r:id="rId5"/>
    <p:sldId id="1396" r:id="rId6"/>
    <p:sldId id="1378" r:id="rId7"/>
    <p:sldId id="1397" r:id="rId8"/>
    <p:sldId id="1380" r:id="rId9"/>
    <p:sldId id="1398" r:id="rId10"/>
    <p:sldId id="1379" r:id="rId11"/>
    <p:sldId id="1385" r:id="rId12"/>
    <p:sldId id="1382" r:id="rId13"/>
    <p:sldId id="1395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BC41"/>
    <a:srgbClr val="D4E141"/>
    <a:srgbClr val="9AD743"/>
    <a:srgbClr val="6BCD44"/>
    <a:srgbClr val="4AC346"/>
    <a:srgbClr val="48BA5F"/>
    <a:srgbClr val="49B17E"/>
    <a:srgbClr val="4BA998"/>
    <a:srgbClr val="4C93A0"/>
    <a:srgbClr val="3C81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630" autoAdjust="0"/>
    <p:restoredTop sz="94660"/>
  </p:normalViewPr>
  <p:slideViewPr>
    <p:cSldViewPr snapToGrid="0">
      <p:cViewPr varScale="1">
        <p:scale>
          <a:sx n="82" d="100"/>
          <a:sy n="82" d="100"/>
        </p:scale>
        <p:origin x="9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9D627-7995-4F8D-910E-D60602641C06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78834-35A6-4CF5-8BBA-B9074E8C15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808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4"/>
            <a:ext cx="5825202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853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084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499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514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2704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269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795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609600"/>
            <a:ext cx="978557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609600"/>
            <a:ext cx="5295113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2574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4"/>
            <a:ext cx="5825202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6676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561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68"/>
            <a:ext cx="6447501" cy="182658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098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2711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2160589"/>
            <a:ext cx="3138026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2781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737246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737246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394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334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5172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98604"/>
            <a:ext cx="2890896" cy="1278466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514925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8609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8445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2878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92397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520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9771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68"/>
            <a:ext cx="6447501" cy="182658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1186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2574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4446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609600"/>
            <a:ext cx="978557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609600"/>
            <a:ext cx="5295113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4781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3038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6"/>
            <a:ext cx="5825202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2275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2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2799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70"/>
            <a:ext cx="6447501" cy="1826581"/>
          </a:xfrm>
        </p:spPr>
        <p:txBody>
          <a:bodyPr anchor="b"/>
          <a:lstStyle>
            <a:lvl1pPr algn="l">
              <a:defRPr sz="225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 anchor="t"/>
          <a:lstStyle>
            <a:lvl1pPr marL="0" indent="0" algn="l">
              <a:buNone/>
              <a:defRPr sz="11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5470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2" y="2160589"/>
            <a:ext cx="3138026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2296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10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10" y="2737248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8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9" y="2737248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3492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1327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425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2160589"/>
            <a:ext cx="3138026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6128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98604"/>
            <a:ext cx="2890896" cy="1278466"/>
          </a:xfrm>
        </p:spPr>
        <p:txBody>
          <a:bodyPr anchor="b">
            <a:normAutofit/>
          </a:bodyPr>
          <a:lstStyle>
            <a:lvl1pPr>
              <a:defRPr sz="112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7" y="514927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788"/>
            </a:lvl1pPr>
            <a:lvl2pPr marL="257098" indent="0">
              <a:buNone/>
              <a:defRPr sz="788"/>
            </a:lvl2pPr>
            <a:lvl3pPr marL="514196" indent="0">
              <a:buNone/>
              <a:defRPr sz="675"/>
            </a:lvl3pPr>
            <a:lvl4pPr marL="771294" indent="0">
              <a:buNone/>
              <a:defRPr sz="563"/>
            </a:lvl4pPr>
            <a:lvl5pPr marL="1028391" indent="0">
              <a:buNone/>
              <a:defRPr sz="563"/>
            </a:lvl5pPr>
            <a:lvl6pPr marL="1285490" indent="0">
              <a:buNone/>
              <a:defRPr sz="563"/>
            </a:lvl6pPr>
            <a:lvl7pPr marL="1542587" indent="0">
              <a:buNone/>
              <a:defRPr sz="563"/>
            </a:lvl7pPr>
            <a:lvl8pPr marL="1799685" indent="0">
              <a:buNone/>
              <a:defRPr sz="563"/>
            </a:lvl8pPr>
            <a:lvl9pPr marL="2056783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2203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135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75" indent="0">
              <a:buNone/>
              <a:defRPr sz="900"/>
            </a:lvl2pPr>
            <a:lvl3pPr marL="514350" indent="0">
              <a:buNone/>
              <a:defRPr sz="900"/>
            </a:lvl3pPr>
            <a:lvl4pPr marL="771525" indent="0">
              <a:buNone/>
              <a:defRPr sz="900"/>
            </a:lvl4pPr>
            <a:lvl5pPr marL="1028700" indent="0">
              <a:buNone/>
              <a:defRPr sz="900"/>
            </a:lvl5pPr>
            <a:lvl6pPr marL="1285875" indent="0">
              <a:buNone/>
              <a:defRPr sz="900"/>
            </a:lvl6pPr>
            <a:lvl7pPr marL="1543050" indent="0">
              <a:buNone/>
              <a:defRPr sz="900"/>
            </a:lvl7pPr>
            <a:lvl8pPr marL="1800225" indent="0">
              <a:buNone/>
              <a:defRPr sz="900"/>
            </a:lvl8pPr>
            <a:lvl9pPr marL="2057400" indent="0">
              <a:buNone/>
              <a:defRPr sz="9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2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675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4136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2475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01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4412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1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2475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57175" indent="0">
              <a:buFontTx/>
              <a:buNone/>
              <a:defRPr/>
            </a:lvl2pPr>
            <a:lvl3pPr marL="514350" indent="0">
              <a:buFontTx/>
              <a:buNone/>
              <a:defRPr/>
            </a:lvl3pPr>
            <a:lvl4pPr marL="771525" indent="0">
              <a:buFontTx/>
              <a:buNone/>
              <a:defRPr/>
            </a:lvl4pPr>
            <a:lvl5pPr marL="10287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01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/>
          <a:p>
            <a:pPr lvl="0"/>
            <a:r>
              <a:rPr lang="en-US" sz="45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/>
          <a:p>
            <a:pPr lvl="0"/>
            <a:r>
              <a:rPr lang="en-US" sz="45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013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67571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2475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01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0639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1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2475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57175" indent="0">
              <a:buFontTx/>
              <a:buNone/>
              <a:defRPr/>
            </a:lvl2pPr>
            <a:lvl3pPr marL="514350" indent="0">
              <a:buFontTx/>
              <a:buNone/>
              <a:defRPr/>
            </a:lvl3pPr>
            <a:lvl4pPr marL="771525" indent="0">
              <a:buFontTx/>
              <a:buNone/>
              <a:defRPr/>
            </a:lvl4pPr>
            <a:lvl5pPr marL="10287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01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/>
          <a:p>
            <a:pPr lvl="0"/>
            <a:r>
              <a:rPr lang="en-US" sz="45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/>
          <a:p>
            <a:pPr lvl="0"/>
            <a:r>
              <a:rPr lang="en-US" sz="45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5606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2475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350">
                <a:solidFill>
                  <a:schemeClr val="accent1"/>
                </a:solidFill>
              </a:defRPr>
            </a:lvl1pPr>
            <a:lvl2pPr marL="257175" indent="0">
              <a:buFontTx/>
              <a:buNone/>
              <a:defRPr/>
            </a:lvl2pPr>
            <a:lvl3pPr marL="514350" indent="0">
              <a:buFontTx/>
              <a:buNone/>
              <a:defRPr/>
            </a:lvl3pPr>
            <a:lvl4pPr marL="771525" indent="0">
              <a:buFontTx/>
              <a:buNone/>
              <a:defRPr/>
            </a:lvl4pPr>
            <a:lvl5pPr marL="10287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01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5329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3739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6" y="609602"/>
            <a:ext cx="978557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2" y="609600"/>
            <a:ext cx="5295113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385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737246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737246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575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06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346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98604"/>
            <a:ext cx="2890896" cy="1278466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514925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574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87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1363"/>
            <a:ext cx="683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6041363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6041363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086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1363"/>
            <a:ext cx="683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6041363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6041363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651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1365"/>
            <a:ext cx="683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6041365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9" y="6041365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6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507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</p:sldLayoutIdLst>
  <p:txStyles>
    <p:titleStyle>
      <a:lvl1pPr algn="l" defTabSz="257175" rtl="0" eaLnBrk="1" latinLnBrk="0" hangingPunct="1">
        <a:spcBef>
          <a:spcPct val="0"/>
        </a:spcBef>
        <a:buNone/>
        <a:defRPr sz="2025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92881" indent="-192881" algn="l" defTabSz="257175" rtl="0" eaLnBrk="1" latinLnBrk="0" hangingPunct="1">
        <a:spcBef>
          <a:spcPts val="56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1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17910" indent="-160735" algn="l" defTabSz="257175" rtl="0" eaLnBrk="1" latinLnBrk="0" hangingPunct="1">
        <a:spcBef>
          <a:spcPts val="56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2938" indent="-128588" algn="l" defTabSz="257175" rtl="0" eaLnBrk="1" latinLnBrk="0" hangingPunct="1">
        <a:spcBef>
          <a:spcPts val="56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00113" indent="-128588" algn="l" defTabSz="257175" rtl="0" eaLnBrk="1" latinLnBrk="0" hangingPunct="1">
        <a:spcBef>
          <a:spcPts val="56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7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57288" indent="-128588" algn="l" defTabSz="257175" rtl="0" eaLnBrk="1" latinLnBrk="0" hangingPunct="1">
        <a:spcBef>
          <a:spcPts val="56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7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14463" indent="-128588" algn="l" defTabSz="257175" rtl="0" eaLnBrk="1" latinLnBrk="0" hangingPunct="1">
        <a:spcBef>
          <a:spcPts val="56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7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71638" indent="-128588" algn="l" defTabSz="257175" rtl="0" eaLnBrk="1" latinLnBrk="0" hangingPunct="1">
        <a:spcBef>
          <a:spcPts val="56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7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ts val="56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7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ts val="56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7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bostater@agingihs.or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9A48A09-A6F9-F2ED-1F8B-94C8C4731527}"/>
              </a:ext>
            </a:extLst>
          </p:cNvPr>
          <p:cNvSpPr txBox="1">
            <a:spLocks/>
          </p:cNvSpPr>
          <p:nvPr/>
        </p:nvSpPr>
        <p:spPr>
          <a:xfrm>
            <a:off x="567938" y="974785"/>
            <a:ext cx="8098984" cy="47327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571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7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2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Presentation Guidelines</a:t>
            </a:r>
          </a:p>
          <a:p>
            <a:pPr algn="l"/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Please add your organization’s information to the slides below:</a:t>
            </a:r>
          </a:p>
          <a:p>
            <a:pPr marL="542925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2, 7, 10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The target audience for this presentation is older adults and caregivers in the community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The content and formatting of this presentation is not to be altered in any way without the express permission of the Aging &amp; In-Home Services marketing team. Please contact Sam Bostater if you have questions or would like to request a revision: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Sbostater@agingihs.org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This presentation is not to be shared with anyone outside of your agency. Any distribution to non-partner agencies should be referred to Aging &amp; In-Home Services.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You may delete or hide this slide before using the slide deck.</a:t>
            </a:r>
          </a:p>
          <a:p>
            <a:pPr algn="l"/>
            <a:endParaRPr lang="en-US" sz="1600" dirty="0"/>
          </a:p>
          <a:p>
            <a:pPr algn="l">
              <a:buFont typeface="Courier New" panose="02070309020205020404" pitchFamily="49" charset="0"/>
              <a:buChar char="o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54728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F89A91-7F0D-1F06-20E7-9090D7967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36">
            <a:extLst>
              <a:ext uri="{FF2B5EF4-FFF2-40B4-BE49-F238E27FC236}">
                <a16:creationId xmlns:a16="http://schemas.microsoft.com/office/drawing/2014/main" id="{B7EAC188-DA8C-5F4C-448C-030203C49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3F89DA7-2F0A-BEA5-E70C-A579EBCDA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2754CD1-6174-5A55-4D0F-AC4E6076FA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310931A9-5209-4B6B-1B10-9746B428A3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71582643-D2F0-59E7-D873-DED04BDC6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358D989A-84E6-B2F8-ECCA-49A7E4AAA4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D7861379-7949-44D6-16EA-38D57F43D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651F853F-1846-A0B0-D25A-89C2BFC6B2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0633F8D5-626D-A7F7-D4AF-1B0E927807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E01065B9-AE27-C3B1-877E-747A5397DA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CEA79FDB-03F6-DEF8-22B1-25C5BB57B5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5" name="Rectangle 48">
            <a:extLst>
              <a:ext uri="{FF2B5EF4-FFF2-40B4-BE49-F238E27FC236}">
                <a16:creationId xmlns:a16="http://schemas.microsoft.com/office/drawing/2014/main" id="{4C4BD9EE-AF83-C7BA-898A-C05B80FE4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pSp>
        <p:nvGrpSpPr>
          <p:cNvPr id="66" name="Group 50">
            <a:extLst>
              <a:ext uri="{FF2B5EF4-FFF2-40B4-BE49-F238E27FC236}">
                <a16:creationId xmlns:a16="http://schemas.microsoft.com/office/drawing/2014/main" id="{F96D74C4-D83A-AB92-32FD-58F73491C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A95BB58-F821-15E0-0D53-8A14845CAC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521DDEB3-7EFB-4C2F-C6BF-1BDBAF370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78023AFD-2DB0-5274-3805-769E21A1A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B9B60FE8-8B47-828D-C28F-1ECD718831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6" name="Rectangle 27">
              <a:extLst>
                <a:ext uri="{FF2B5EF4-FFF2-40B4-BE49-F238E27FC236}">
                  <a16:creationId xmlns:a16="http://schemas.microsoft.com/office/drawing/2014/main" id="{6A19D841-1FA3-EC3F-66F2-B5A0DAB89B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7" name="Rectangle 28">
              <a:extLst>
                <a:ext uri="{FF2B5EF4-FFF2-40B4-BE49-F238E27FC236}">
                  <a16:creationId xmlns:a16="http://schemas.microsoft.com/office/drawing/2014/main" id="{A77FD36B-A481-B64C-C9A3-15A01425E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84B2EB3E-1800-DF70-936A-A93ADD5EE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3FF58A42-382F-A850-60E5-9815C4C55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3116B1FB-ACC8-9C69-37E9-33089AEF11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7" name="Rectangle 61">
            <a:extLst>
              <a:ext uri="{FF2B5EF4-FFF2-40B4-BE49-F238E27FC236}">
                <a16:creationId xmlns:a16="http://schemas.microsoft.com/office/drawing/2014/main" id="{1441A497-104A-56F1-A4D8-F65C529F9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803E3855-B72D-8B53-E4FA-3DB3D478C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980" y="878580"/>
            <a:ext cx="7542378" cy="795130"/>
          </a:xfrm>
        </p:spPr>
        <p:txBody>
          <a:bodyPr>
            <a:no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How to Make a Referral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9FA68770-AD59-4517-EFB1-388D1E5407B3}"/>
              </a:ext>
            </a:extLst>
          </p:cNvPr>
          <p:cNvSpPr txBox="1">
            <a:spLocks/>
          </p:cNvSpPr>
          <p:nvPr/>
        </p:nvSpPr>
        <p:spPr>
          <a:xfrm>
            <a:off x="567938" y="1946597"/>
            <a:ext cx="8098984" cy="37608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571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7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2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Contact your local Area Agency on Aging </a:t>
            </a:r>
          </a:p>
          <a:p>
            <a:pPr marL="542925" lvl="1" indent="-285750">
              <a:buClr>
                <a:srgbClr val="90C226"/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[Insert contact information]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EC83EF1-A97B-6533-7AC6-F678DDB89853}"/>
              </a:ext>
            </a:extLst>
          </p:cNvPr>
          <p:cNvSpPr/>
          <p:nvPr/>
        </p:nvSpPr>
        <p:spPr>
          <a:xfrm>
            <a:off x="738980" y="4590507"/>
            <a:ext cx="2109276" cy="106842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YOUR LOGO </a:t>
            </a:r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HER</a:t>
            </a:r>
            <a:r>
              <a:rPr lang="en-US" dirty="0">
                <a:solidFill>
                  <a:schemeClr val="tx1"/>
                </a:solidFill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875461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E8340-C2BB-C266-488D-381D0DC0C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36">
            <a:extLst>
              <a:ext uri="{FF2B5EF4-FFF2-40B4-BE49-F238E27FC236}">
                <a16:creationId xmlns:a16="http://schemas.microsoft.com/office/drawing/2014/main" id="{DC71B26F-5AF1-3A72-1DC0-1F2EDBD56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BFE3F5A-589A-DE7C-31E6-C602F28B5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AA24398B-F097-B666-1843-EDF35CD21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764B9179-F06A-4BEA-192F-0B1E751FE3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E30A87AC-6320-3E7C-1F07-2D56C9CC4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A0272888-FB72-6174-2D7F-514BA2E74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2D00794C-E53D-F6B2-A91B-CC496CF2E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C8ED087E-A0BA-B270-B129-A9E56DF269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2CE48769-12C2-23B8-4D01-ACECE225D8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2E3896E0-C90C-A0AE-E9A0-77DF4D9F2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C4E78BA6-D20F-467B-0C6E-5142EE6F3E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5" name="Rectangle 48">
            <a:extLst>
              <a:ext uri="{FF2B5EF4-FFF2-40B4-BE49-F238E27FC236}">
                <a16:creationId xmlns:a16="http://schemas.microsoft.com/office/drawing/2014/main" id="{88EB0B7F-678C-3452-C82B-18ED7D39F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pSp>
        <p:nvGrpSpPr>
          <p:cNvPr id="66" name="Group 50">
            <a:extLst>
              <a:ext uri="{FF2B5EF4-FFF2-40B4-BE49-F238E27FC236}">
                <a16:creationId xmlns:a16="http://schemas.microsoft.com/office/drawing/2014/main" id="{38E54C6B-0AF3-0869-D4E5-AB341DB1A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3056E21-F475-B998-EEDE-C96F24205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A652A97A-6D0C-AA10-A27A-271F5EDE7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7020A2AE-E4E9-3A45-4DE1-548B0774F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4988F224-883F-EE20-3929-0849856295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6" name="Rectangle 27">
              <a:extLst>
                <a:ext uri="{FF2B5EF4-FFF2-40B4-BE49-F238E27FC236}">
                  <a16:creationId xmlns:a16="http://schemas.microsoft.com/office/drawing/2014/main" id="{5E0D0BB4-6120-88EA-E702-6491283251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7" name="Rectangle 28">
              <a:extLst>
                <a:ext uri="{FF2B5EF4-FFF2-40B4-BE49-F238E27FC236}">
                  <a16:creationId xmlns:a16="http://schemas.microsoft.com/office/drawing/2014/main" id="{56BEF935-C9EC-A0BF-5D61-6AD2D6C54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552001A8-D052-275F-4548-FA9C879D82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9132FA34-BD43-346B-487A-A31D33D8BA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B2E6C687-E2BD-B486-B828-9F1C08F2D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7" name="Rectangle 61">
            <a:extLst>
              <a:ext uri="{FF2B5EF4-FFF2-40B4-BE49-F238E27FC236}">
                <a16:creationId xmlns:a16="http://schemas.microsoft.com/office/drawing/2014/main" id="{7EDB6216-5821-6B71-461D-927ABD77E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F48DD991-F78D-F593-6C65-D988EEA40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365" y="3031435"/>
            <a:ext cx="7465270" cy="795130"/>
          </a:xfrm>
        </p:spPr>
        <p:txBody>
          <a:bodyPr>
            <a:noAutofit/>
          </a:bodyPr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Questions?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295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5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DB4956-C76B-4A73-A06F-B8CF59103F6C}"/>
              </a:ext>
            </a:extLst>
          </p:cNvPr>
          <p:cNvSpPr txBox="1"/>
          <p:nvPr/>
        </p:nvSpPr>
        <p:spPr>
          <a:xfrm>
            <a:off x="463055" y="4355781"/>
            <a:ext cx="821560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Guiding an Improved Dementia Experience (GUIDE)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ctr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program of Aging &amp; In-Home Services of Northeast Indiana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03E723-5F2D-A628-CD38-28CB1BE52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090" y="1537374"/>
            <a:ext cx="1929690" cy="192969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C1CF26D-A8B9-3E8F-3CA9-B91036103595}"/>
              </a:ext>
            </a:extLst>
          </p:cNvPr>
          <p:cNvSpPr/>
          <p:nvPr/>
        </p:nvSpPr>
        <p:spPr>
          <a:xfrm>
            <a:off x="1530621" y="1537374"/>
            <a:ext cx="3131389" cy="205249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YOUR LOGO HERE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E27BF38-4D49-94FB-6376-177D4AD07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524" y="5507427"/>
            <a:ext cx="1252528" cy="66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665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417E93-1414-D225-3F2D-3EE6DEDE9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36">
            <a:extLst>
              <a:ext uri="{FF2B5EF4-FFF2-40B4-BE49-F238E27FC236}">
                <a16:creationId xmlns:a16="http://schemas.microsoft.com/office/drawing/2014/main" id="{B7B71F54-FF47-9E6D-0B0F-97B8F00D6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E595B32-660E-A1AA-A685-EBB15B820E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54EFF5D-90C4-1F61-1AD0-BADB1C77A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23F8DE86-327D-143F-4498-FDFC16B96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FC7E5805-7D7F-8769-3581-A6DCE05C0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454CE3EC-9D45-8701-0C32-2643F1F8F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4C4EDE57-584D-E021-5D39-B70671D172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3F12564F-5908-1E1B-33F2-1714CDFB08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CF813DAA-2D19-5817-A745-1C88550A5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F35AB528-2F44-764D-2DCF-6638BFAD1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F42F691D-4139-A83E-9D32-CAB6B55705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5" name="Rectangle 48">
            <a:extLst>
              <a:ext uri="{FF2B5EF4-FFF2-40B4-BE49-F238E27FC236}">
                <a16:creationId xmlns:a16="http://schemas.microsoft.com/office/drawing/2014/main" id="{8FE5826D-909D-AF54-2AF8-2ADF0A888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pSp>
        <p:nvGrpSpPr>
          <p:cNvPr id="66" name="Group 50">
            <a:extLst>
              <a:ext uri="{FF2B5EF4-FFF2-40B4-BE49-F238E27FC236}">
                <a16:creationId xmlns:a16="http://schemas.microsoft.com/office/drawing/2014/main" id="{621FF24B-7814-C64A-2ABE-34DE287DA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C45C937-E373-A7D6-2C32-563A55AAD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DCEEAF72-A539-7EC6-A018-B089FF099E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93CA4CC1-9259-096A-4A8D-A425B5134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9976BBCA-21B0-0702-80EA-5EEAEEE11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6" name="Rectangle 27">
              <a:extLst>
                <a:ext uri="{FF2B5EF4-FFF2-40B4-BE49-F238E27FC236}">
                  <a16:creationId xmlns:a16="http://schemas.microsoft.com/office/drawing/2014/main" id="{B34D67D8-7514-F9D3-E84F-C9197FB50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7" name="Rectangle 28">
              <a:extLst>
                <a:ext uri="{FF2B5EF4-FFF2-40B4-BE49-F238E27FC236}">
                  <a16:creationId xmlns:a16="http://schemas.microsoft.com/office/drawing/2014/main" id="{D21F5436-2ABE-7154-9F5B-089A4A98A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7AEBE2D4-E890-B22C-B7E9-7D3EA8720B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5BA38A44-C792-0D8F-6771-1E77F15C2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7B99EB2E-D87D-2DAF-1B1E-74C49892C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7" name="Rectangle 61">
            <a:extLst>
              <a:ext uri="{FF2B5EF4-FFF2-40B4-BE49-F238E27FC236}">
                <a16:creationId xmlns:a16="http://schemas.microsoft.com/office/drawing/2014/main" id="{482651EB-2037-5778-4C5A-D2408B7675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D4BD0445-623A-EA01-7868-C2132564A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980" y="878580"/>
            <a:ext cx="7465270" cy="795130"/>
          </a:xfrm>
        </p:spPr>
        <p:txBody>
          <a:bodyPr>
            <a:no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GUIDE Overview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29E62CE5-530A-B113-90C6-3278EC717989}"/>
              </a:ext>
            </a:extLst>
          </p:cNvPr>
          <p:cNvSpPr txBox="1">
            <a:spLocks/>
          </p:cNvSpPr>
          <p:nvPr/>
        </p:nvSpPr>
        <p:spPr>
          <a:xfrm>
            <a:off x="567938" y="1946597"/>
            <a:ext cx="5134122" cy="42463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571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7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2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 </a:t>
            </a:r>
            <a:r>
              <a:rPr kumimoji="0" lang="en-US" sz="1800" b="0" i="0" u="non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free*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program focused on improving quality of life for individuals living with dementia and their caregiver(s)</a:t>
            </a:r>
          </a:p>
          <a:p>
            <a:pPr marL="800100" marR="0" lvl="2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Medicare program funded through 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Centers for Medicare and Medicaid Services (CMS)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800100" marR="0" lvl="2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Unique in that it offers both clinical and social support including telehealth and in-home visits</a:t>
            </a:r>
          </a:p>
          <a:p>
            <a:pPr marL="800100" marR="0" lvl="2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Specific, evidence-based support for the person living 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dementia and for the caregiver</a:t>
            </a:r>
          </a:p>
          <a:p>
            <a:pPr marL="800100" marR="0" lvl="2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*Free to patients that qualify- must have traditional Medicare (Parts A &amp; B) and dementia or cognitive impairment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E7DDB6-98CE-39C1-EBBF-39C575C88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440" y="2464155"/>
            <a:ext cx="1929690" cy="1929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2541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BA6152-C771-200A-7D18-C70FF08F7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36">
            <a:extLst>
              <a:ext uri="{FF2B5EF4-FFF2-40B4-BE49-F238E27FC236}">
                <a16:creationId xmlns:a16="http://schemas.microsoft.com/office/drawing/2014/main" id="{E4CD2037-2447-2F4E-60CE-37336AFF9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60DD6EE-D6C6-023B-2B21-09DAB40128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15A60CE-732C-AE9B-9EA9-AB6E9A39D3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9BF070CA-0C4B-AED9-3C63-84567F410C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8B1B5973-D00A-D38C-C638-8571989A00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542E05D5-1E45-C173-DE4B-B3A4A20209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5C21FEA8-845F-D30C-F3CE-E1A206DB8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1DCAC6C0-4B17-24F6-0D02-F90376FF9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82184118-9FFA-B7D0-A962-1C2EADA22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20057276-8AA9-4B84-1EC6-F17E70A5C3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1C57BFD2-CE78-5577-7761-125B0EF08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5" name="Rectangle 48">
            <a:extLst>
              <a:ext uri="{FF2B5EF4-FFF2-40B4-BE49-F238E27FC236}">
                <a16:creationId xmlns:a16="http://schemas.microsoft.com/office/drawing/2014/main" id="{6B5F1E27-2881-B114-7200-F8857171F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pSp>
        <p:nvGrpSpPr>
          <p:cNvPr id="66" name="Group 50">
            <a:extLst>
              <a:ext uri="{FF2B5EF4-FFF2-40B4-BE49-F238E27FC236}">
                <a16:creationId xmlns:a16="http://schemas.microsoft.com/office/drawing/2014/main" id="{68DFCB80-59D3-AEA3-5404-52D4F1836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D107E72-A26D-0003-94AA-C413B70846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942A3767-3AB8-793D-3F12-60021688F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19CD3927-1615-748D-A879-BC6F870EC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BE967D99-825C-C4E4-DD03-264DE13F5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6" name="Rectangle 27">
              <a:extLst>
                <a:ext uri="{FF2B5EF4-FFF2-40B4-BE49-F238E27FC236}">
                  <a16:creationId xmlns:a16="http://schemas.microsoft.com/office/drawing/2014/main" id="{906C3BE5-924E-EBC4-8D92-0FCCC4BD6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7" name="Rectangle 28">
              <a:extLst>
                <a:ext uri="{FF2B5EF4-FFF2-40B4-BE49-F238E27FC236}">
                  <a16:creationId xmlns:a16="http://schemas.microsoft.com/office/drawing/2014/main" id="{4E4FA8AD-C4B1-4E6C-9073-6200C6D3F7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E4C77153-9835-1EF4-637C-B8E7CE0E7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4382E686-B988-9C94-5F41-381F3C065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9F926768-DA29-57A6-DE36-733481BA8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7" name="Rectangle 61">
            <a:extLst>
              <a:ext uri="{FF2B5EF4-FFF2-40B4-BE49-F238E27FC236}">
                <a16:creationId xmlns:a16="http://schemas.microsoft.com/office/drawing/2014/main" id="{C3849AF7-AA0A-2DB1-AFB0-71AF3B2E6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31F82E07-28BD-7523-A512-1693C7850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980" y="878580"/>
            <a:ext cx="5689812" cy="1248800"/>
          </a:xfrm>
        </p:spPr>
        <p:txBody>
          <a:bodyPr>
            <a:no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Challenges of Dementia Patients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7D9EC3CD-B7AF-9E5C-035D-DA938F552DFC}"/>
              </a:ext>
            </a:extLst>
          </p:cNvPr>
          <p:cNvSpPr txBox="1">
            <a:spLocks/>
          </p:cNvSpPr>
          <p:nvPr/>
        </p:nvSpPr>
        <p:spPr>
          <a:xfrm>
            <a:off x="567938" y="2218926"/>
            <a:ext cx="5775210" cy="34885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571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7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2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Inconsistent care coordination</a:t>
            </a:r>
          </a:p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Poor health outcomes</a:t>
            </a:r>
          </a:p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rates of hospitalization and emergency department visits</a:t>
            </a:r>
          </a:p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Lack of post-acute care utilization</a:t>
            </a:r>
          </a:p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rates of depression, behavioral and psychological symptoms</a:t>
            </a:r>
          </a:p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Poor management of co-occurring conditions</a:t>
            </a:r>
          </a:p>
        </p:txBody>
      </p:sp>
      <p:pic>
        <p:nvPicPr>
          <p:cNvPr id="3" name="Picture 2" descr="A person wearing glasses and adjusting his glasses&#10;&#10;AI-generated content may be incorrect.">
            <a:extLst>
              <a:ext uri="{FF2B5EF4-FFF2-40B4-BE49-F238E27FC236}">
                <a16:creationId xmlns:a16="http://schemas.microsoft.com/office/drawing/2014/main" id="{4505663E-710B-8309-8CD8-91A5D75B9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536" y="480060"/>
            <a:ext cx="2211705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46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32D885-BA74-9B94-7035-66E3BE5DF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36">
            <a:extLst>
              <a:ext uri="{FF2B5EF4-FFF2-40B4-BE49-F238E27FC236}">
                <a16:creationId xmlns:a16="http://schemas.microsoft.com/office/drawing/2014/main" id="{E9C94C5B-1A08-7820-88A8-8D4542EEA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B892464-BE0A-FDA9-86B8-C678EE0AF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4CAED94-19EF-7DFB-AB78-1BE8805EBF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B609B7DA-286D-E30F-99D4-8058AC0C5D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D46B53F5-AA05-B9C9-8221-EAA02B040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CFC18801-34A5-3D65-71FC-062EE2337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6812486E-7675-2AD1-A085-EBBA6AAAA5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F0794DE8-BAC2-02A2-13B8-C92F8EA960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F49846CC-3192-B63D-809B-37892F2A2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16B3AFDB-724D-3B86-E509-41B146E9A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30A8DF49-C73A-D5DF-1F31-719CBC194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5" name="Rectangle 48">
            <a:extLst>
              <a:ext uri="{FF2B5EF4-FFF2-40B4-BE49-F238E27FC236}">
                <a16:creationId xmlns:a16="http://schemas.microsoft.com/office/drawing/2014/main" id="{17867511-5092-4CBC-1BDB-EBDE51EC7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pSp>
        <p:nvGrpSpPr>
          <p:cNvPr id="66" name="Group 50">
            <a:extLst>
              <a:ext uri="{FF2B5EF4-FFF2-40B4-BE49-F238E27FC236}">
                <a16:creationId xmlns:a16="http://schemas.microsoft.com/office/drawing/2014/main" id="{BD4F7205-B584-0724-13C7-9B0DEACE7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B37F6A18-69A1-D1F9-9FD9-7FF79544FB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A1F33A5F-F925-66A2-4D67-4210B83322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9E03B980-4E30-CE0F-CA29-C0F510A572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7EB4D77B-D930-BBEF-4ECB-6005C50C0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6" name="Rectangle 27">
              <a:extLst>
                <a:ext uri="{FF2B5EF4-FFF2-40B4-BE49-F238E27FC236}">
                  <a16:creationId xmlns:a16="http://schemas.microsoft.com/office/drawing/2014/main" id="{EA58A5DD-8DEC-BB10-DCB1-BF0EDB99F1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7" name="Rectangle 28">
              <a:extLst>
                <a:ext uri="{FF2B5EF4-FFF2-40B4-BE49-F238E27FC236}">
                  <a16:creationId xmlns:a16="http://schemas.microsoft.com/office/drawing/2014/main" id="{87462809-E187-9A3A-2199-2379A8CE7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F9D02610-59E7-B82C-74F4-DECB24D5D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C26B91EB-D020-8388-99E2-C051942C3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410D9833-DE65-C092-7841-DDB09FA43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7" name="Rectangle 61">
            <a:extLst>
              <a:ext uri="{FF2B5EF4-FFF2-40B4-BE49-F238E27FC236}">
                <a16:creationId xmlns:a16="http://schemas.microsoft.com/office/drawing/2014/main" id="{45B87217-0F48-451F-38E4-5B25955DD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9A3526C-9365-E0C3-AAA1-853348130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980" y="878580"/>
            <a:ext cx="7542378" cy="795130"/>
          </a:xfrm>
        </p:spPr>
        <p:txBody>
          <a:bodyPr>
            <a:no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Challenges of Caregivers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0326A29C-B656-129E-91F1-EA09A83A5714}"/>
              </a:ext>
            </a:extLst>
          </p:cNvPr>
          <p:cNvSpPr txBox="1">
            <a:spLocks/>
          </p:cNvSpPr>
          <p:nvPr/>
        </p:nvSpPr>
        <p:spPr>
          <a:xfrm>
            <a:off x="567938" y="1946597"/>
            <a:ext cx="5678094" cy="37608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571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7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2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levels of stress and depression</a:t>
            </a:r>
          </a:p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Increased risk of serious illness, hospitalization and mortality</a:t>
            </a:r>
          </a:p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Lack of task-specific training </a:t>
            </a:r>
          </a:p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Lack of understanding of dementia</a:t>
            </a:r>
          </a:p>
        </p:txBody>
      </p:sp>
      <p:pic>
        <p:nvPicPr>
          <p:cNvPr id="3" name="Picture 2" descr="A person and person smiling&#10;&#10;AI-generated content may be incorrect.">
            <a:extLst>
              <a:ext uri="{FF2B5EF4-FFF2-40B4-BE49-F238E27FC236}">
                <a16:creationId xmlns:a16="http://schemas.microsoft.com/office/drawing/2014/main" id="{5CC0CEDF-0D5F-718E-7AE2-0C4F65B0B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973" y="480061"/>
            <a:ext cx="2211705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574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3E6DAB-C8F9-72E0-F11E-A69E907D5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36">
            <a:extLst>
              <a:ext uri="{FF2B5EF4-FFF2-40B4-BE49-F238E27FC236}">
                <a16:creationId xmlns:a16="http://schemas.microsoft.com/office/drawing/2014/main" id="{96A2E643-6232-4E1C-CB31-35BC0AD83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67584BB5-EE68-C2BF-9C7A-C4DE855DF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02B9F90-46B4-70FF-C592-10CC29A2C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58AF77BC-3939-0CDB-47E7-1DCB33493D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13CE5FC8-C5C8-349C-49E2-9E64F5D85A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41D964B3-FD42-AEDA-E813-F43944171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540C68B6-E7D6-27AF-5686-82F305D7D9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5A36AD14-1B1D-1632-1443-CC43DFBEF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0DBB3E81-3D1D-C5E0-7438-213DA32E4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22062A35-5F70-725F-98C1-5F4A8C407B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9A8A02A9-4C11-9AF1-E67D-2972B5A5C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5" name="Rectangle 48">
            <a:extLst>
              <a:ext uri="{FF2B5EF4-FFF2-40B4-BE49-F238E27FC236}">
                <a16:creationId xmlns:a16="http://schemas.microsoft.com/office/drawing/2014/main" id="{36221162-8D79-1850-5B3D-075A60A7CA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pSp>
        <p:nvGrpSpPr>
          <p:cNvPr id="66" name="Group 50">
            <a:extLst>
              <a:ext uri="{FF2B5EF4-FFF2-40B4-BE49-F238E27FC236}">
                <a16:creationId xmlns:a16="http://schemas.microsoft.com/office/drawing/2014/main" id="{7F024190-F71A-A062-1D4F-4DD8B82DC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DD47779D-1DAF-B8B0-23EA-CADFD3740F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95BB3264-231A-2B14-ECAA-810D30DA37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77E73ECF-E46F-7B19-00FF-F85C3E7E3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78921543-1931-5F7E-F18C-DF01FC5F4D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6" name="Rectangle 27">
              <a:extLst>
                <a:ext uri="{FF2B5EF4-FFF2-40B4-BE49-F238E27FC236}">
                  <a16:creationId xmlns:a16="http://schemas.microsoft.com/office/drawing/2014/main" id="{D95792AA-C582-7EE2-4C97-7549D04C70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7" name="Rectangle 28">
              <a:extLst>
                <a:ext uri="{FF2B5EF4-FFF2-40B4-BE49-F238E27FC236}">
                  <a16:creationId xmlns:a16="http://schemas.microsoft.com/office/drawing/2014/main" id="{46BD6BA2-4C7C-A6AF-5EBD-C4AF93F68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43DD3EAB-3F62-1D8F-74BD-D5F17E440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DE4274FB-C312-7803-846E-4167E5D1D3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68D12714-A71D-C32A-8838-017D5EADE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7" name="Rectangle 61">
            <a:extLst>
              <a:ext uri="{FF2B5EF4-FFF2-40B4-BE49-F238E27FC236}">
                <a16:creationId xmlns:a16="http://schemas.microsoft.com/office/drawing/2014/main" id="{7F369C58-41EA-2B4E-0F60-E6D7D0ADB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B8671379-6421-1240-B7C2-7948F3934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980" y="878580"/>
            <a:ext cx="7465270" cy="795130"/>
          </a:xfrm>
        </p:spPr>
        <p:txBody>
          <a:bodyPr>
            <a:no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Participant Benefits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7EB83F4D-BF6F-9EE5-48BE-A361840B6C24}"/>
              </a:ext>
            </a:extLst>
          </p:cNvPr>
          <p:cNvSpPr txBox="1">
            <a:spLocks/>
          </p:cNvSpPr>
          <p:nvPr/>
        </p:nvSpPr>
        <p:spPr>
          <a:xfrm>
            <a:off x="567938" y="1946597"/>
            <a:ext cx="5674242" cy="412763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571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7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2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Diagnosis, symptom management and annual assessment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 coordination across healthcare providers</a:t>
            </a:r>
            <a:endParaRPr lang="en-US" sz="18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Person-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entered 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across the GUIDE team</a:t>
            </a:r>
            <a:endParaRPr lang="en-US" sz="18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Initial 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in-home assessment completed by a Nurse Practitioner and regular contact with a Care Navigator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Evidence-based education and training, support services and community resources including respite care*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Convenient scheduling for telehealth appointments</a:t>
            </a:r>
          </a:p>
          <a:p>
            <a:pPr marL="342900" indent="-342900" algn="l" defTabSz="457200">
              <a:spcBef>
                <a:spcPts val="1000"/>
              </a:spcBef>
              <a:buClr>
                <a:srgbClr val="90C226"/>
              </a:buClr>
              <a:buFont typeface="Courier New" panose="02070309020205020404" pitchFamily="49" charset="0"/>
              <a:buChar char="o"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24/7 help line</a:t>
            </a:r>
            <a:endParaRPr lang="en-US" sz="16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</a:endParaRPr>
          </a:p>
          <a:p>
            <a:pPr marL="126873" lvl="1">
              <a:buClr>
                <a:srgbClr val="90C226"/>
              </a:buClr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6873" lvl="1">
              <a:buClr>
                <a:srgbClr val="90C226"/>
              </a:buClr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*CMS reimburses participants up to $2,568 annually per eligible patient</a:t>
            </a:r>
          </a:p>
        </p:txBody>
      </p:sp>
      <p:pic>
        <p:nvPicPr>
          <p:cNvPr id="3" name="Picture 2" descr="A person and person smiling&#10;&#10;AI-generated content may be incorrect.">
            <a:extLst>
              <a:ext uri="{FF2B5EF4-FFF2-40B4-BE49-F238E27FC236}">
                <a16:creationId xmlns:a16="http://schemas.microsoft.com/office/drawing/2014/main" id="{0EBA5B55-0840-FB03-9BFD-7E1865032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469" y="475826"/>
            <a:ext cx="2211705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62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26BD3A-C803-9BB4-7C8F-C91F36C3B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36">
            <a:extLst>
              <a:ext uri="{FF2B5EF4-FFF2-40B4-BE49-F238E27FC236}">
                <a16:creationId xmlns:a16="http://schemas.microsoft.com/office/drawing/2014/main" id="{5E48F56D-B5BE-6E17-9710-3955EBF3A5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985ECC9-F7BB-E75C-0A14-24167F4790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6C44CB2-3F87-305D-431E-696DE39662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A304FA9E-0F24-C9A4-9318-291511D22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6D1539DD-14BF-5D6F-1966-81CD47653C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84A6F078-5539-71F3-54A5-A8E309B51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CC34D215-4580-C957-A2C8-95F0FFF0CB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4877238A-03F6-69BB-E8B8-12D0FAFAD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A9521FF3-B49C-9773-9C1B-040528A717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6FCCF658-BA5B-B328-E425-A3E5D0872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DED909AA-856D-458A-A8DA-BB88A09694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5" name="Rectangle 48">
            <a:extLst>
              <a:ext uri="{FF2B5EF4-FFF2-40B4-BE49-F238E27FC236}">
                <a16:creationId xmlns:a16="http://schemas.microsoft.com/office/drawing/2014/main" id="{6C5B7F91-40A0-DF24-0874-B064F2C0D9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pSp>
        <p:nvGrpSpPr>
          <p:cNvPr id="66" name="Group 50">
            <a:extLst>
              <a:ext uri="{FF2B5EF4-FFF2-40B4-BE49-F238E27FC236}">
                <a16:creationId xmlns:a16="http://schemas.microsoft.com/office/drawing/2014/main" id="{63D7FD39-9EF5-482F-FDFF-FBD621B63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EFC1C98-CDC4-13EC-3D23-200A24698D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BC32E140-C6FE-3862-0D55-943078B0B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75054402-24C6-421E-EED9-C18333120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7937EB23-D6BB-7946-7D12-2E00ABC669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6" name="Rectangle 27">
              <a:extLst>
                <a:ext uri="{FF2B5EF4-FFF2-40B4-BE49-F238E27FC236}">
                  <a16:creationId xmlns:a16="http://schemas.microsoft.com/office/drawing/2014/main" id="{19944202-100E-3129-6542-3929BD7F8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7" name="Rectangle 28">
              <a:extLst>
                <a:ext uri="{FF2B5EF4-FFF2-40B4-BE49-F238E27FC236}">
                  <a16:creationId xmlns:a16="http://schemas.microsoft.com/office/drawing/2014/main" id="{BE9BA44E-CE2D-3E85-2B67-8CDC7F7292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6AA362A3-45AB-3AEF-CB99-863069596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14102F43-340B-589C-4AA8-E774B05B9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F3A5758B-2433-9697-3951-678C010A04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7" name="Rectangle 61">
            <a:extLst>
              <a:ext uri="{FF2B5EF4-FFF2-40B4-BE49-F238E27FC236}">
                <a16:creationId xmlns:a16="http://schemas.microsoft.com/office/drawing/2014/main" id="{F3484D04-18B6-CCEA-4B4A-87345667C3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25FCCE55-1465-501B-6803-45623965E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980" y="878580"/>
            <a:ext cx="7465270" cy="795130"/>
          </a:xfrm>
        </p:spPr>
        <p:txBody>
          <a:bodyPr>
            <a:no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GUIDE Care Team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B243262E-87BE-DCE7-CEDF-49FF040F64E3}"/>
              </a:ext>
            </a:extLst>
          </p:cNvPr>
          <p:cNvSpPr txBox="1">
            <a:spLocks/>
          </p:cNvSpPr>
          <p:nvPr/>
        </p:nvSpPr>
        <p:spPr>
          <a:xfrm>
            <a:off x="567938" y="1946597"/>
            <a:ext cx="7465270" cy="41276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571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7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2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Medical Director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Clinic Manager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Nurse Practitioner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 Navigator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 Specialist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Referral Partner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84048" marR="0" lvl="2" indent="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lang="en-US" sz="16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</a:endParaRPr>
          </a:p>
          <a:p>
            <a:pPr marL="126873" lvl="1">
              <a:buClr>
                <a:srgbClr val="90C226"/>
              </a:buClr>
              <a:defRPr/>
            </a:pPr>
            <a:endParaRPr lang="en-US" sz="16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4193704-0588-FEC4-835E-8C3A8192AA73}"/>
              </a:ext>
            </a:extLst>
          </p:cNvPr>
          <p:cNvSpPr/>
          <p:nvPr/>
        </p:nvSpPr>
        <p:spPr>
          <a:xfrm>
            <a:off x="738980" y="4590507"/>
            <a:ext cx="2109276" cy="106842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YOUR LOGO </a:t>
            </a:r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HER</a:t>
            </a:r>
            <a:r>
              <a:rPr lang="en-US" dirty="0">
                <a:solidFill>
                  <a:schemeClr val="tx1"/>
                </a:solidFill>
              </a:rPr>
              <a:t>E</a:t>
            </a:r>
          </a:p>
        </p:txBody>
      </p:sp>
      <p:pic>
        <p:nvPicPr>
          <p:cNvPr id="4" name="Picture 3" descr="A person wearing a stethoscope around her neck&#10;&#10;AI-generated content may be incorrect.">
            <a:extLst>
              <a:ext uri="{FF2B5EF4-FFF2-40B4-BE49-F238E27FC236}">
                <a16:creationId xmlns:a16="http://schemas.microsoft.com/office/drawing/2014/main" id="{A9FFE342-5B5C-470F-91E4-5990F05D2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469" y="480060"/>
            <a:ext cx="2211705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723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DCE95E-D830-48FA-51D8-1F4EE7C23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36">
            <a:extLst>
              <a:ext uri="{FF2B5EF4-FFF2-40B4-BE49-F238E27FC236}">
                <a16:creationId xmlns:a16="http://schemas.microsoft.com/office/drawing/2014/main" id="{8FF994DB-6665-A28C-B1F4-A17FE4D0B4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8FD144D-6276-5BC2-E5BF-A505C8BC6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CEA3829-B2F7-1C3D-05B7-0655210430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F61AB96F-4B15-9289-F68C-2BC2E063C7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E2C4CD38-6F9C-70DD-E20D-F2EABFA5A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BD8B7027-B855-A598-CCD5-AC7564A36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D51CFE78-C648-7E74-FD7B-DDFCE52E87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5D60512F-05AA-05A4-35C9-6A9EE622A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3FDB6E81-11C0-B2D0-EC5C-F17B98D1B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0EC2E246-D374-98CB-23D6-B3341F288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CC8F888A-0B7B-8760-1FD2-85B8FAEE3D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5" name="Rectangle 48">
            <a:extLst>
              <a:ext uri="{FF2B5EF4-FFF2-40B4-BE49-F238E27FC236}">
                <a16:creationId xmlns:a16="http://schemas.microsoft.com/office/drawing/2014/main" id="{88DAF9A3-7D45-F6B1-DBB7-C31B4A2C1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pSp>
        <p:nvGrpSpPr>
          <p:cNvPr id="66" name="Group 50">
            <a:extLst>
              <a:ext uri="{FF2B5EF4-FFF2-40B4-BE49-F238E27FC236}">
                <a16:creationId xmlns:a16="http://schemas.microsoft.com/office/drawing/2014/main" id="{4D4B50BF-CFC0-381E-C5B6-049FF20D0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D219DC9D-F7A1-2B59-E363-559602D017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E39A27B0-52FB-5CB2-DD1A-C44C3C9F12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88BBC248-F8BC-667A-FCC2-CCC6D5A4F5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6175D73B-6A2A-446D-CA93-1E6951E75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6" name="Rectangle 27">
              <a:extLst>
                <a:ext uri="{FF2B5EF4-FFF2-40B4-BE49-F238E27FC236}">
                  <a16:creationId xmlns:a16="http://schemas.microsoft.com/office/drawing/2014/main" id="{67638B9C-A44B-DB8E-94AA-0529C16BC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7" name="Rectangle 28">
              <a:extLst>
                <a:ext uri="{FF2B5EF4-FFF2-40B4-BE49-F238E27FC236}">
                  <a16:creationId xmlns:a16="http://schemas.microsoft.com/office/drawing/2014/main" id="{22637FBD-0121-7EEA-C2E0-B57540F722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67F3F764-CF7B-1011-BE08-012D5BFC00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C5561AAE-566F-61A9-D79D-EAB61E21A2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FD8A4F41-5F01-E559-1824-526A6983A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7" name="Rectangle 61">
            <a:extLst>
              <a:ext uri="{FF2B5EF4-FFF2-40B4-BE49-F238E27FC236}">
                <a16:creationId xmlns:a16="http://schemas.microsoft.com/office/drawing/2014/main" id="{9E4DC50B-9DC4-CC58-3923-E45F86C02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20E28453-EEEC-43AF-5671-2B7331825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980" y="878580"/>
            <a:ext cx="7465270" cy="795130"/>
          </a:xfrm>
        </p:spPr>
        <p:txBody>
          <a:bodyPr>
            <a:no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Eligibility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44E8881-1364-19FA-F87E-5763A01F5BA1}"/>
              </a:ext>
            </a:extLst>
          </p:cNvPr>
          <p:cNvSpPr txBox="1">
            <a:spLocks/>
          </p:cNvSpPr>
          <p:nvPr/>
        </p:nvSpPr>
        <p:spPr>
          <a:xfrm>
            <a:off x="634096" y="1946737"/>
            <a:ext cx="7537572" cy="41348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571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7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2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Must have traditional Medicare parts A &amp; B</a:t>
            </a:r>
          </a:p>
          <a:p>
            <a:pPr marL="542925" lvl="1" indent="-285750">
              <a:buClr>
                <a:srgbClr val="90C226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 have Medi-Gap</a:t>
            </a:r>
          </a:p>
          <a:p>
            <a:pPr marL="542925" lvl="1" indent="-285750">
              <a:buClr>
                <a:srgbClr val="90C226"/>
              </a:buClr>
              <a:buFont typeface="Arial" panose="020B0604020202020204" pitchFamily="34" charset="0"/>
              <a:buChar char="•"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 have Medicaid Waiver</a:t>
            </a:r>
          </a:p>
          <a:p>
            <a:pPr marL="542925" marR="0" lvl="1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Cannot be on Medicare Advantage</a:t>
            </a:r>
            <a:endParaRPr lang="en-US" sz="18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2925" lvl="1" indent="-285750">
              <a:buClr>
                <a:srgbClr val="90C226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Cannot be on PACE</a:t>
            </a:r>
          </a:p>
          <a:p>
            <a:pPr marL="542925" lvl="1" indent="-285750">
              <a:buClr>
                <a:srgbClr val="90C226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Cannot be on Hospice</a:t>
            </a:r>
          </a:p>
          <a:p>
            <a:pPr marL="542925" lvl="1" indent="-285750">
              <a:buClr>
                <a:srgbClr val="90C226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Cannot be in a Nursing Facility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Must have a diagnosis of dementia or have a cognitive impairment</a:t>
            </a:r>
          </a:p>
          <a:p>
            <a:pPr marL="542925" marR="0" lvl="1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GUIDE Nurse Practitioner can 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provide diagnosis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Live in the state of Indiana GUIDE service area (or approved counties in Ohio or Illinois)</a:t>
            </a:r>
          </a:p>
          <a:p>
            <a:pPr marL="285750" lvl="0" indent="-285750" algn="l">
              <a:buClr>
                <a:srgbClr val="90C226"/>
              </a:buClr>
              <a:buFont typeface="Courier New" panose="02070309020205020404" pitchFamily="49" charset="0"/>
              <a:buChar char="o"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Does not require participant to have a caregiver</a:t>
            </a:r>
          </a:p>
        </p:txBody>
      </p:sp>
    </p:spTree>
    <p:extLst>
      <p:ext uri="{BB962C8B-B14F-4D97-AF65-F5344CB8AC3E}">
        <p14:creationId xmlns:p14="http://schemas.microsoft.com/office/powerpoint/2010/main" val="1550799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F2C0EA-7D01-C7CD-BEE9-32002C9A6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36">
            <a:extLst>
              <a:ext uri="{FF2B5EF4-FFF2-40B4-BE49-F238E27FC236}">
                <a16:creationId xmlns:a16="http://schemas.microsoft.com/office/drawing/2014/main" id="{399F88BC-44A8-0389-3A99-F3D147B15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7F038A5-EB1E-6F43-616B-841F49B97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06FA39D-A955-270C-9395-194D4D8B69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15C799D9-6339-A880-8104-8F0C774E0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28542C3A-DE43-3901-CC88-5D29783709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DBBCED01-CAD5-075D-69CE-618A04FF6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ADB5B6E0-E2BA-15F2-FAE1-B7F5D2EE48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C85C94D9-A554-E3B1-24CC-1045EE848D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73F61244-7D62-2C36-FE2D-99B1922753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B6641FD3-4632-2C59-9B4D-4FCB49B609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EA1682A2-C4B9-0EDB-F3D9-0A41470FB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5" name="Rectangle 48">
            <a:extLst>
              <a:ext uri="{FF2B5EF4-FFF2-40B4-BE49-F238E27FC236}">
                <a16:creationId xmlns:a16="http://schemas.microsoft.com/office/drawing/2014/main" id="{35AE723A-F9EE-6CD1-BDD7-D011F36B07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pSp>
        <p:nvGrpSpPr>
          <p:cNvPr id="66" name="Group 50">
            <a:extLst>
              <a:ext uri="{FF2B5EF4-FFF2-40B4-BE49-F238E27FC236}">
                <a16:creationId xmlns:a16="http://schemas.microsoft.com/office/drawing/2014/main" id="{067996CC-91D0-A040-1417-9B8723818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D8D29086-A540-CCD4-E8D0-A1A8A0549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C30DD8E8-03E9-D798-2193-D5522C3DFB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1706B89E-D170-B9AF-7206-FFEFB94EA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0D056D74-9898-BFC6-BFF0-1990F75CF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6" name="Rectangle 27">
              <a:extLst>
                <a:ext uri="{FF2B5EF4-FFF2-40B4-BE49-F238E27FC236}">
                  <a16:creationId xmlns:a16="http://schemas.microsoft.com/office/drawing/2014/main" id="{81D3FA69-84F9-40CB-D763-2759BAFBC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7" name="Rectangle 28">
              <a:extLst>
                <a:ext uri="{FF2B5EF4-FFF2-40B4-BE49-F238E27FC236}">
                  <a16:creationId xmlns:a16="http://schemas.microsoft.com/office/drawing/2014/main" id="{B34935BE-E548-9ED3-5784-60B1431CE9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C7267718-45C5-8342-431B-3D06D2F8BF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691B3B90-D530-D308-1FA4-00B60794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AB62E0FD-E269-7E4F-E702-D1A2844FB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67" name="Rectangle 61">
            <a:extLst>
              <a:ext uri="{FF2B5EF4-FFF2-40B4-BE49-F238E27FC236}">
                <a16:creationId xmlns:a16="http://schemas.microsoft.com/office/drawing/2014/main" id="{F0929527-59BA-5BE3-0A81-D1A5CD2D2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3D8EA179-4116-9A44-3983-1A4E075F5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980" y="878580"/>
            <a:ext cx="7542378" cy="795130"/>
          </a:xfrm>
        </p:spPr>
        <p:txBody>
          <a:bodyPr>
            <a:no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When to Make a Referral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C6D5AC50-9672-1358-ABE2-59835C58845B}"/>
              </a:ext>
            </a:extLst>
          </p:cNvPr>
          <p:cNvSpPr txBox="1">
            <a:spLocks/>
          </p:cNvSpPr>
          <p:nvPr/>
        </p:nvSpPr>
        <p:spPr>
          <a:xfrm>
            <a:off x="567938" y="1946597"/>
            <a:ext cx="5487629" cy="37608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571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7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7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5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225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0" algn="l" defTabSz="257175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the individual with dementia or cognitive impairment has had repeated hospitalizations</a:t>
            </a:r>
          </a:p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there are medication management concerns</a:t>
            </a:r>
          </a:p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there are home safety concerns</a:t>
            </a:r>
          </a:p>
          <a:p>
            <a:pPr marL="285750" indent="-285750" algn="l">
              <a:buClr>
                <a:srgbClr val="90C226"/>
              </a:buClr>
              <a:buFont typeface="Courier New" panose="02070309020205020404" pitchFamily="49" charset="0"/>
              <a:buChar char="o"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a caregiver seems overwhelmed</a:t>
            </a:r>
          </a:p>
          <a:p>
            <a:pPr marL="285750" indent="-285750" algn="l">
              <a:buClr>
                <a:srgbClr val="90C226"/>
              </a:buClr>
              <a:buFont typeface="Courier New" panose="02070309020205020404" pitchFamily="49" charset="0"/>
              <a:buChar char="o"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an individual with dementia does not have a caregiver</a:t>
            </a:r>
          </a:p>
          <a:p>
            <a:pPr marL="285750" marR="0" lvl="0" indent="-285750" algn="l" defTabSz="257175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endParaRPr lang="en-US" sz="18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Clr>
                <a:srgbClr val="90C226"/>
              </a:buClr>
              <a:buFont typeface="Courier New" panose="02070309020205020404" pitchFamily="49" charset="0"/>
              <a:buChar char="o"/>
              <a:defRPr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Anyone can make a referral</a:t>
            </a:r>
          </a:p>
        </p:txBody>
      </p:sp>
      <p:pic>
        <p:nvPicPr>
          <p:cNvPr id="3" name="Picture 2" descr="A close-up of hands typing on a keyboard&#10;&#10;AI-generated content may be incorrect.">
            <a:extLst>
              <a:ext uri="{FF2B5EF4-FFF2-40B4-BE49-F238E27FC236}">
                <a16:creationId xmlns:a16="http://schemas.microsoft.com/office/drawing/2014/main" id="{44F64757-08D9-508F-2209-7D6A1C24D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469" y="475826"/>
            <a:ext cx="2211705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932192"/>
      </p:ext>
    </p:extLst>
  </p:cSld>
  <p:clrMapOvr>
    <a:masterClrMapping/>
  </p:clrMapOvr>
</p:sld>
</file>

<file path=ppt/theme/theme1.xml><?xml version="1.0" encoding="utf-8"?>
<a:theme xmlns:a="http://schemas.openxmlformats.org/drawingml/2006/main" name="3_Facet">
  <a:themeElements>
    <a:clrScheme name="GGH Colors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366A92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4_Facet">
  <a:themeElements>
    <a:clrScheme name="GGH Colors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366A92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5_Facet">
  <a:themeElements>
    <a:clrScheme name="Custom 38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366A92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529</Words>
  <Application>Microsoft Office PowerPoint</Application>
  <PresentationFormat>On-screen Show (4:3)</PresentationFormat>
  <Paragraphs>73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Courier New</vt:lpstr>
      <vt:lpstr>Trebuchet MS</vt:lpstr>
      <vt:lpstr>Wingdings 3</vt:lpstr>
      <vt:lpstr>3_Facet</vt:lpstr>
      <vt:lpstr>4_Facet</vt:lpstr>
      <vt:lpstr>5_Facet</vt:lpstr>
      <vt:lpstr>PowerPoint Presentation</vt:lpstr>
      <vt:lpstr>PowerPoint Presentation</vt:lpstr>
      <vt:lpstr>GUIDE Overview</vt:lpstr>
      <vt:lpstr>Challenges of Dementia Patients</vt:lpstr>
      <vt:lpstr>Challenges of Caregivers</vt:lpstr>
      <vt:lpstr>Participant Benefits</vt:lpstr>
      <vt:lpstr>GUIDE Care Team</vt:lpstr>
      <vt:lpstr>Eligibility</vt:lpstr>
      <vt:lpstr>When to Make a Referral</vt:lpstr>
      <vt:lpstr>How to Make a Referral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Megan Clouse</dc:creator>
  <cp:lastModifiedBy>Sam Bostater</cp:lastModifiedBy>
  <cp:revision>42</cp:revision>
  <dcterms:created xsi:type="dcterms:W3CDTF">2019-10-31T15:03:19Z</dcterms:created>
  <dcterms:modified xsi:type="dcterms:W3CDTF">2026-04-22T15:16:49Z</dcterms:modified>
</cp:coreProperties>
</file>